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8" r:id="rId9"/>
    <p:sldId id="262" r:id="rId10"/>
    <p:sldId id="269" r:id="rId11"/>
    <p:sldId id="263" r:id="rId12"/>
    <p:sldId id="270" r:id="rId13"/>
    <p:sldId id="266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5394" autoAdjust="0"/>
  </p:normalViewPr>
  <p:slideViewPr>
    <p:cSldViewPr snapToGrid="0" snapToObjects="1">
      <p:cViewPr varScale="1">
        <p:scale>
          <a:sx n="114" d="100"/>
          <a:sy n="114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400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" y="1097280"/>
            <a:ext cx="77292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5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元泰档案</a:t>
            </a:r>
            <a:r>
              <a:rPr lang="en-US" sz="5400" b="1" dirty="0" err="1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知识库</a:t>
            </a:r>
            <a:r>
              <a:rPr lang="zh-CN" altLang="en-US" sz="5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（启典）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914400" y="210312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02C39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操作教程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914400" y="3200400"/>
            <a:ext cx="75653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2000" dirty="0">
                <a:solidFill>
                  <a:srgbClr val="F8FAFC"/>
                </a:solidFill>
                <a:latin typeface="楷体" panose="02010609060101010101" pitchFamily="49" charset="-122"/>
                <a:ea typeface="楷体" panose="02010609060101010101" pitchFamily="49" charset="-122"/>
                <a:cs typeface="Microsoft YaHei" pitchFamily="34" charset="-120"/>
              </a:rPr>
              <a:t>纸质档案数字化副本（扫描件</a:t>
            </a:r>
            <a:r>
              <a:rPr lang="en-US" altLang="zh-CN" sz="2000" dirty="0">
                <a:solidFill>
                  <a:srgbClr val="F8FAFC"/>
                </a:solidFill>
                <a:latin typeface="楷体" panose="02010609060101010101" pitchFamily="49" charset="-122"/>
                <a:ea typeface="楷体" panose="02010609060101010101" pitchFamily="49" charset="-122"/>
                <a:cs typeface="Microsoft YaHei" pitchFamily="34" charset="-120"/>
              </a:rPr>
              <a:t>)</a:t>
            </a:r>
            <a:r>
              <a:rPr lang="zh-CN" altLang="en-US" sz="2000" dirty="0">
                <a:solidFill>
                  <a:srgbClr val="F8FAFC"/>
                </a:solidFill>
                <a:latin typeface="楷体" panose="02010609060101010101" pitchFamily="49" charset="-122"/>
                <a:ea typeface="楷体" panose="02010609060101010101" pitchFamily="49" charset="-122"/>
                <a:cs typeface="Microsoft YaHei" pitchFamily="34" charset="-120"/>
              </a:rPr>
              <a:t>元数据提取、保管期限和年度判定</a:t>
            </a:r>
            <a:endParaRPr lang="en-US" altLang="zh-CN" sz="2000" dirty="0">
              <a:solidFill>
                <a:srgbClr val="F8FAFC"/>
              </a:solidFill>
              <a:latin typeface="楷体" panose="02010609060101010101" pitchFamily="49" charset="-122"/>
              <a:ea typeface="楷体" panose="02010609060101010101" pitchFamily="49" charset="-122"/>
              <a:cs typeface="Microsoft YaHei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14400" y="4389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F8FAFC"/>
                </a:solidFill>
              </a:rPr>
              <a:t>元泰</a:t>
            </a:r>
            <a:r>
              <a:rPr lang="en-US" sz="1400" dirty="0">
                <a:solidFill>
                  <a:srgbClr val="F8FAFC"/>
                </a:solidFill>
              </a:rPr>
              <a:t> |  </a:t>
            </a:r>
            <a:r>
              <a:rPr lang="zh-CN" altLang="en-US" sz="1400" dirty="0">
                <a:solidFill>
                  <a:srgbClr val="F8FAFC"/>
                </a:solidFill>
              </a:rPr>
              <a:t>数据为</a:t>
            </a:r>
            <a:r>
              <a:rPr lang="zh-CN" altLang="en-US" sz="1400" b="1" dirty="0">
                <a:solidFill>
                  <a:srgbClr val="F8FAFC"/>
                </a:solidFill>
              </a:rPr>
              <a:t>元</a:t>
            </a:r>
            <a:r>
              <a:rPr lang="zh-CN" altLang="en-US" sz="1400" dirty="0">
                <a:solidFill>
                  <a:srgbClr val="F8FAFC"/>
                </a:solidFill>
              </a:rPr>
              <a:t>  沟通以</a:t>
            </a:r>
            <a:r>
              <a:rPr lang="zh-CN" altLang="en-US" sz="1400" b="1" dirty="0">
                <a:solidFill>
                  <a:srgbClr val="F8FAFC"/>
                </a:solidFill>
              </a:rPr>
              <a:t>泰</a:t>
            </a:r>
            <a:endParaRPr lang="en-US" sz="1400" b="1" dirty="0">
              <a:solidFill>
                <a:srgbClr val="F8FAF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mg_05_批量判定上传.jpg"/>
          <p:cNvPicPr>
            <a:picLocks noChangeAspect="1"/>
          </p:cNvPicPr>
          <p:nvPr/>
        </p:nvPicPr>
        <p:blipFill>
          <a:blip r:embed="rId2"/>
          <a:srcRect t="9964" b="4875"/>
          <a:stretch>
            <a:fillRect/>
          </a:stretch>
        </p:blipFill>
        <p:spPr>
          <a:xfrm>
            <a:off x="632529" y="847288"/>
            <a:ext cx="6959507" cy="395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41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  |  扫描件提取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</a:rPr>
              <a:t>上传公文扫描件，自动提取题名、责任者、日期、文号等元数据字段。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8288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8090"/>
                </a:solidFill>
              </a:rPr>
              <a:t>自动提取字段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31520" y="2377440"/>
            <a:ext cx="1828800" cy="731520"/>
          </a:xfrm>
          <a:prstGeom prst="rect">
            <a:avLst/>
          </a:prstGeom>
          <a:solidFill>
            <a:srgbClr val="00A896">
              <a:alpha val="80000"/>
            </a:srgbClr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4688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8090"/>
                </a:solidFill>
              </a:rPr>
              <a:t>题名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" y="27889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4155"/>
                </a:solidFill>
              </a:rPr>
              <a:t>文件标题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0" y="2377440"/>
            <a:ext cx="1828800" cy="731520"/>
          </a:xfrm>
          <a:prstGeom prst="rect">
            <a:avLst/>
          </a:prstGeom>
          <a:solidFill>
            <a:srgbClr val="00A896">
              <a:alpha val="80000"/>
            </a:srgbClr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0" y="24688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8090"/>
                </a:solidFill>
              </a:rPr>
              <a:t>责任者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743200" y="27889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4155"/>
                </a:solidFill>
              </a:rPr>
              <a:t>发文机关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54880" y="2377440"/>
            <a:ext cx="1828800" cy="731520"/>
          </a:xfrm>
          <a:prstGeom prst="rect">
            <a:avLst/>
          </a:prstGeom>
          <a:solidFill>
            <a:srgbClr val="00A896">
              <a:alpha val="80000"/>
            </a:srgbClr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0" y="24688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8090"/>
                </a:solidFill>
              </a:rPr>
              <a:t>日期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754880" y="27889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4155"/>
                </a:solidFill>
              </a:rPr>
              <a:t>成文日期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766560" y="2377440"/>
            <a:ext cx="1828800" cy="731520"/>
          </a:xfrm>
          <a:prstGeom prst="rect">
            <a:avLst/>
          </a:prstGeom>
          <a:solidFill>
            <a:srgbClr val="00A896">
              <a:alpha val="80000"/>
            </a:srgbClr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766560" y="24688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8090"/>
                </a:solidFill>
              </a:rPr>
              <a:t>文号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766560" y="27889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4155"/>
                </a:solidFill>
              </a:rPr>
              <a:t>发文字号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31520" y="347472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334155"/>
                </a:solidFill>
              </a:rPr>
              <a:t>支持格式：PDF</a:t>
            </a:r>
            <a:r>
              <a:rPr lang="en-US" sz="1200" dirty="0">
                <a:solidFill>
                  <a:srgbClr val="334155"/>
                </a:solidFill>
              </a:rPr>
              <a:t> （最大 200 MB）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31520" y="3931920"/>
            <a:ext cx="7772400" cy="731520"/>
          </a:xfrm>
          <a:prstGeom prst="rect">
            <a:avLst/>
          </a:prstGeom>
          <a:solidFill>
            <a:srgbClr val="F8FAFC"/>
          </a:solidFill>
          <a:ln w="25400">
            <a:solidFill>
              <a:srgbClr val="02C39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41148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8090"/>
                </a:solidFill>
              </a:rPr>
              <a:t>💡 建议启用 AI 辅助：</a:t>
            </a:r>
            <a:r>
              <a:rPr lang="en-US" sz="1300" dirty="0">
                <a:solidFill>
                  <a:srgbClr val="334155"/>
                </a:solidFill>
              </a:rPr>
              <a:t>OCR 识别置信度低时，自动调用 AI 补全提取结果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img_03_元数据提取.jpg"/>
          <p:cNvPicPr>
            <a:picLocks noChangeAspect="1"/>
          </p:cNvPicPr>
          <p:nvPr/>
        </p:nvPicPr>
        <p:blipFill>
          <a:blip r:embed="rId2"/>
          <a:srcRect t="9827" b="4981"/>
          <a:stretch>
            <a:fillRect/>
          </a:stretch>
        </p:blipFill>
        <p:spPr>
          <a:xfrm>
            <a:off x="1082179" y="1015068"/>
            <a:ext cx="6543413" cy="371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08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37160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感谢使用启典知识库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914400" y="292608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 err="1">
                <a:solidFill>
                  <a:srgbClr val="F8FAFC"/>
                </a:solidFill>
              </a:rPr>
              <a:t>元泰</a:t>
            </a:r>
            <a:r>
              <a:rPr lang="zh-CN" altLang="en-US" sz="2000" b="1" dirty="0">
                <a:solidFill>
                  <a:srgbClr val="F8FAFC"/>
                </a:solidFill>
              </a:rPr>
              <a:t>数据</a:t>
            </a:r>
            <a:endParaRPr lang="en-US" sz="20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F8FAFC"/>
                </a:solidFill>
              </a:rPr>
              <a:t>ytshuju.cn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686300"/>
            <a:ext cx="9144000" cy="4572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📋 目录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31520" y="11887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463040" y="11887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产品简介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0" y="11887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五大核心功能概览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31520" y="16459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463040" y="16459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智能问答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572000" y="16459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 err="1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档案</a:t>
            </a:r>
            <a:r>
              <a:rPr lang="zh-CN" alt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专业</a:t>
            </a:r>
            <a:r>
              <a:rPr lang="en-US" sz="1400" dirty="0" err="1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</a:t>
            </a:r>
            <a:r>
              <a:rPr lang="zh-CN" alt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智能</a:t>
            </a:r>
            <a:r>
              <a:rPr lang="en-US" sz="1400" dirty="0" err="1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问答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31520" y="21031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63040" y="21031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保管期限表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72000" y="21031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协助用户管理符合本机关情况的保管期限表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31520" y="25603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463040" y="25603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批量判定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572000" y="25603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自动判定</a:t>
            </a:r>
            <a:r>
              <a:rPr lang="en-US" altLang="zh-CN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Excel</a:t>
            </a:r>
            <a:r>
              <a:rPr lang="zh-CN" alt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目录中文件的保管期限和年度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31520" y="30175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463040" y="30175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扫描件提取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572000" y="30175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</a:rPr>
              <a:t>从双层</a:t>
            </a:r>
            <a:r>
              <a:rPr lang="en-US" altLang="zh-CN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</a:rPr>
              <a:t>PDF</a:t>
            </a:r>
            <a:r>
              <a:rPr lang="zh-CN" alt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</a:rPr>
              <a:t>文档中提取题名、责任者、文号和日期，实现自动著录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572000" y="39319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  |  产品简介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7941858" cy="1263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启典是</a:t>
            </a:r>
            <a:r>
              <a:rPr lang="zh-CN" altLang="en-US" sz="1400" dirty="0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元泰公司</a:t>
            </a:r>
            <a:r>
              <a:rPr lang="en-US" sz="1400" dirty="0" err="1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面向档案管理领域推出的</a:t>
            </a:r>
            <a:r>
              <a:rPr lang="zh-CN" altLang="en-US" sz="1400" dirty="0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知识库产品</a:t>
            </a:r>
            <a:r>
              <a:rPr lang="en-US" sz="1400" dirty="0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，</a:t>
            </a:r>
            <a:r>
              <a:rPr lang="en-US" sz="1400" dirty="0" err="1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基于大语言模型和向量检索技术</a:t>
            </a:r>
            <a:r>
              <a:rPr lang="zh-CN" altLang="en-US" sz="1400" dirty="0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，具备自主判定保管期限和年度的功能，能回答档案提出的档案专业问题，服务档案目录录入员和档案新人</a:t>
            </a:r>
            <a:r>
              <a:rPr lang="en-US" sz="1400" dirty="0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。</a:t>
            </a:r>
          </a:p>
          <a:p>
            <a:pPr marL="0" indent="0" algn="l">
              <a:buNone/>
            </a:pPr>
            <a:r>
              <a:rPr lang="zh-CN" altLang="en-US" sz="1400" b="1" dirty="0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知识库要安装在局域网，使用</a:t>
            </a:r>
            <a:r>
              <a:rPr lang="en-US" altLang="zh-CN" sz="1400" b="1" dirty="0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API</a:t>
            </a:r>
            <a:r>
              <a:rPr lang="zh-CN" altLang="en-US" sz="1400" b="1" dirty="0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接口，配合区域档案智能算力平台或本地小模型使用</a:t>
            </a:r>
            <a:r>
              <a:rPr lang="zh-CN" altLang="en-US" sz="1400" dirty="0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。</a:t>
            </a:r>
            <a:endParaRPr lang="en-US" altLang="zh-CN" sz="1400" dirty="0">
              <a:solidFill>
                <a:srgbClr val="334155"/>
              </a:solidFill>
              <a:latin typeface="仿宋" panose="02010609060101010101" pitchFamily="49" charset="-122"/>
              <a:ea typeface="仿宋" panose="02010609060101010101" pitchFamily="49" charset="-122"/>
              <a:cs typeface="Microsoft YaHei" pitchFamily="34" charset="-120"/>
            </a:endParaRPr>
          </a:p>
          <a:p>
            <a:pPr marL="0" indent="0" algn="l">
              <a:buNone/>
            </a:pPr>
            <a:r>
              <a:rPr lang="zh-CN" altLang="en-US" sz="1400" dirty="0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在元泰公司网站上运行着知识库的网页版，供用户浏览</a:t>
            </a:r>
            <a:endParaRPr lang="en-US" altLang="zh-CN" sz="1400" dirty="0">
              <a:solidFill>
                <a:srgbClr val="334155"/>
              </a:solidFill>
              <a:latin typeface="仿宋" panose="02010609060101010101" pitchFamily="49" charset="-122"/>
              <a:ea typeface="仿宋" panose="02010609060101010101" pitchFamily="49" charset="-122"/>
              <a:cs typeface="Microsoft YaHei" pitchFamily="34" charset="-120"/>
            </a:endParaRPr>
          </a:p>
          <a:p>
            <a:pPr marL="0" indent="0" algn="l">
              <a:buNone/>
            </a:pPr>
            <a:r>
              <a:rPr lang="zh-CN" altLang="en-US" sz="1400" dirty="0">
                <a:solidFill>
                  <a:srgbClr val="334155"/>
                </a:solidFill>
                <a:latin typeface="仿宋" panose="02010609060101010101" pitchFamily="49" charset="-122"/>
                <a:ea typeface="仿宋" panose="02010609060101010101" pitchFamily="49" charset="-122"/>
                <a:cs typeface="Microsoft YaHei" pitchFamily="34" charset="-120"/>
              </a:rPr>
              <a:t>用户在网站上浏览知识库的网页版时，不要使用真实的政府文件和文件目录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2544066"/>
            <a:ext cx="2377440" cy="1097280"/>
          </a:xfrm>
          <a:prstGeom prst="rect">
            <a:avLst/>
          </a:prstGeom>
          <a:solidFill>
            <a:srgbClr val="F8FAFC"/>
          </a:solidFill>
          <a:ln w="12700">
            <a:solidFill>
              <a:srgbClr val="00A896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2681226"/>
            <a:ext cx="467267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</a:rPr>
              <a:t>💬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1280160" y="2681226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809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智能问答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3092706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自然语言提问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秒速获取档案知识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91840" y="2544066"/>
            <a:ext cx="2377440" cy="1097280"/>
          </a:xfrm>
          <a:prstGeom prst="rect">
            <a:avLst/>
          </a:prstGeom>
          <a:solidFill>
            <a:srgbClr val="F8FAFC"/>
          </a:solidFill>
          <a:ln w="12700">
            <a:solidFill>
              <a:srgbClr val="00A896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474720" y="2681226"/>
            <a:ext cx="40183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</a:rPr>
              <a:t>📋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4114800" y="2681226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809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保管期限表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474720" y="3092706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维护查看导入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导出规则库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26480" y="2544066"/>
            <a:ext cx="2377440" cy="1097280"/>
          </a:xfrm>
          <a:prstGeom prst="rect">
            <a:avLst/>
          </a:prstGeom>
          <a:solidFill>
            <a:srgbClr val="F8FAFC"/>
          </a:solidFill>
          <a:ln w="12700">
            <a:solidFill>
              <a:srgbClr val="00A896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309360" y="2681226"/>
            <a:ext cx="40183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</a:rPr>
              <a:t>📊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6949440" y="2681226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809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批量判定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309360" y="3092706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上传Excel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自动批量补全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3732786"/>
            <a:ext cx="3657600" cy="1097280"/>
          </a:xfrm>
          <a:prstGeom prst="rect">
            <a:avLst/>
          </a:prstGeom>
          <a:solidFill>
            <a:srgbClr val="F8FAFC"/>
          </a:solidFill>
          <a:ln w="12700">
            <a:solidFill>
              <a:srgbClr val="00A896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40080" y="3869946"/>
            <a:ext cx="4672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</a:rPr>
              <a:t>🔍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1280160" y="3869946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809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扫描件提取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40080" y="4281426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上传扫描件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自动提取元数据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291840" y="3732786"/>
            <a:ext cx="2377440" cy="1097280"/>
          </a:xfrm>
          <a:prstGeom prst="rect">
            <a:avLst/>
          </a:prstGeom>
          <a:solidFill>
            <a:srgbClr val="F8FAFC"/>
          </a:solidFill>
          <a:ln w="12700">
            <a:solidFill>
              <a:srgbClr val="00A896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474720" y="3869946"/>
            <a:ext cx="40183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</a:rPr>
              <a:t>📅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4114800" y="3869946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809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年度判定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474720" y="4281426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自动判定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档案所属年度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14400" y="4830066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  |  界面总览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2286000" cy="347472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37160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左侧边栏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19202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8FAFC"/>
                </a:solidFill>
              </a:rPr>
              <a:t>🗂️ 启典知识库</a:t>
            </a:r>
            <a:endParaRPr lang="en-US" sz="1100" dirty="0"/>
          </a:p>
          <a:p>
            <a:pPr marL="0" indent="0" algn="l">
              <a:buNone/>
            </a:pPr>
            <a:r>
              <a:rPr lang="zh-CN" altLang="en-US" sz="1100" dirty="0">
                <a:solidFill>
                  <a:srgbClr val="F8FAFC"/>
                </a:solidFill>
              </a:rPr>
              <a:t>元泰公司</a:t>
            </a:r>
            <a:endParaRPr lang="en-US" sz="110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F8FAFC"/>
                </a:solidFill>
              </a:rPr>
              <a:t>档案智能服务</a:t>
            </a: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F8FAFC"/>
                </a:solidFill>
              </a:rPr>
              <a:t>☁️ </a:t>
            </a:r>
            <a:r>
              <a:rPr lang="zh-CN" altLang="en-US" sz="1100" dirty="0">
                <a:solidFill>
                  <a:srgbClr val="F8FAFC"/>
                </a:solidFill>
              </a:rPr>
              <a:t>大模型</a:t>
            </a:r>
            <a:endParaRPr lang="en-US" sz="110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F8FAFC"/>
                </a:solidFill>
              </a:rPr>
              <a:t>hunyuan-turbo</a:t>
            </a:r>
            <a:endParaRPr lang="en-US" sz="110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F8FAFC"/>
                </a:solidFill>
              </a:rPr>
              <a:t>hunyuan-embed</a:t>
            </a: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F8FAFC"/>
                </a:solidFill>
              </a:rPr>
              <a:t>v1.0 | ytshuju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926080" y="1188720"/>
            <a:ext cx="5760720" cy="3474720"/>
          </a:xfrm>
          <a:prstGeom prst="rect">
            <a:avLst/>
          </a:prstGeom>
          <a:solidFill>
            <a:srgbClr val="F8FAFC"/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926080" y="137160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 err="1">
                <a:solidFill>
                  <a:srgbClr val="028090"/>
                </a:solidFill>
              </a:rPr>
              <a:t>导航栏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108960" y="1920240"/>
            <a:ext cx="1005840" cy="365760"/>
          </a:xfrm>
          <a:prstGeom prst="rect">
            <a:avLst/>
          </a:prstGeom>
          <a:solidFill>
            <a:srgbClr val="028090"/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08960" y="196596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💬智能问答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224528" y="1920240"/>
            <a:ext cx="10058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24528" y="196596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334155"/>
                </a:solidFill>
              </a:rPr>
              <a:t>📋保管期限表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5340096" y="1920240"/>
            <a:ext cx="10058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40096" y="196596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334155"/>
                </a:solidFill>
              </a:rPr>
              <a:t>📊批量判定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6455664" y="1920240"/>
            <a:ext cx="10058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55664" y="196596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334155"/>
                </a:solidFill>
              </a:rPr>
              <a:t>🔍扫描件提取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3108960" y="2468880"/>
            <a:ext cx="53949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34155"/>
                </a:solidFill>
              </a:rPr>
              <a:t>当前功能页面内容区域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31520" y="475488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28090"/>
                </a:solidFill>
              </a:rPr>
              <a:t>💡 点击顶部 Tab 标签即可切换功能页面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  |  智能问答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操作步骤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38404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打开系统，默认显示智能问答页面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在输入框中输入档案问题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按 Enter 或点击发送箭头提交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等待 3~10 秒，查看 AI 回答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097280"/>
            <a:ext cx="3840480" cy="3314700"/>
          </a:xfrm>
          <a:prstGeom prst="rect">
            <a:avLst/>
          </a:prstGeom>
          <a:solidFill>
            <a:srgbClr val="F8FAFC"/>
          </a:solidFill>
          <a:ln w="12700">
            <a:solidFill>
              <a:srgbClr val="00A896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937760" y="12801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8090"/>
                </a:solidFill>
              </a:rPr>
              <a:t>示例问题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937760" y="1920240"/>
            <a:ext cx="228600" cy="228600"/>
          </a:xfrm>
          <a:prstGeom prst="ellipse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0" y="19202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归档文件的档号格式是怎样的</a:t>
            </a: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？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2468880"/>
            <a:ext cx="228600" cy="228600"/>
          </a:xfrm>
          <a:prstGeom prst="ellipse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03520" y="24688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会议纪要的</a:t>
            </a:r>
            <a:r>
              <a:rPr lang="zh-CN" alt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文号怎么登记</a:t>
            </a: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？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937760" y="3017520"/>
            <a:ext cx="228600" cy="228600"/>
          </a:xfrm>
          <a:prstGeom prst="ellipse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0" y="301752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会计凭证需要保存几年？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937760" y="3566160"/>
            <a:ext cx="228600" cy="228600"/>
          </a:xfrm>
          <a:prstGeom prst="ellipse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03520" y="356616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工程竣工图纸如何归档？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937760" y="4114800"/>
            <a:ext cx="228600" cy="228600"/>
          </a:xfrm>
          <a:prstGeom prst="ellipse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0" y="41148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人事档案哪些材料需要永久保存？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65760" y="4594860"/>
            <a:ext cx="8229600" cy="548640"/>
          </a:xfrm>
          <a:prstGeom prst="rect">
            <a:avLst/>
          </a:prstGeom>
          <a:solidFill>
            <a:srgbClr val="02C39A">
              <a:alpha val="80000"/>
            </a:srgbClr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468630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chemeClr val="bg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使用技巧：问题越具体越好，说明档案类型可提高回答精准度</a:t>
            </a:r>
            <a:endParaRPr lang="en-US" sz="13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img_01_智能问答.jpg"/>
          <p:cNvPicPr>
            <a:picLocks noChangeAspect="1"/>
          </p:cNvPicPr>
          <p:nvPr/>
        </p:nvPicPr>
        <p:blipFill>
          <a:blip r:embed="rId2"/>
          <a:srcRect t="9579" b="5017"/>
          <a:stretch>
            <a:fillRect/>
          </a:stretch>
        </p:blipFill>
        <p:spPr>
          <a:xfrm>
            <a:off x="779339" y="738231"/>
            <a:ext cx="6586092" cy="374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66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  |  保管期限表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</a:rPr>
              <a:t>管理保管期限规则，提供查看、新增、导入和导出功能，当前内置 26 条规则。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31520" y="18745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查看规则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24688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4155"/>
                </a:solidFill>
              </a:rPr>
              <a:t>显示所有规则列表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0" y="1828800"/>
            <a:ext cx="1828800" cy="54864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743200" y="18745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新增规则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743200" y="24688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4155"/>
                </a:solidFill>
              </a:rPr>
              <a:t>添加新规则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54880" y="1828800"/>
            <a:ext cx="1828800" cy="54864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754880" y="18745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上传Excel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54880" y="24688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4155"/>
                </a:solidFill>
              </a:rPr>
              <a:t>批量导入规则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766560" y="1828800"/>
            <a:ext cx="1828800" cy="54864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766560" y="18745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导出规则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766560" y="24688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4155"/>
                </a:solidFill>
              </a:rPr>
              <a:t>下载规则表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31520" y="320040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8090"/>
                </a:solidFill>
              </a:rPr>
              <a:t>规则示例</a:t>
            </a:r>
            <a:endParaRPr lang="en-US" sz="16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31520" y="3657600"/>
          <a:ext cx="7772400" cy="1097280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序号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材料名称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保管期限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1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合同原件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永久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2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会议纪要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30年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3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会计凭证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334155"/>
                          </a:solidFill>
                        </a:rPr>
                        <a:t>30年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img_02_保管期限表.jpg"/>
          <p:cNvPicPr>
            <a:picLocks noChangeAspect="1"/>
          </p:cNvPicPr>
          <p:nvPr/>
        </p:nvPicPr>
        <p:blipFill>
          <a:blip r:embed="rId2"/>
          <a:srcRect t="9845" b="4948"/>
          <a:stretch>
            <a:fillRect/>
          </a:stretch>
        </p:blipFill>
        <p:spPr>
          <a:xfrm>
            <a:off x="1378731" y="998290"/>
            <a:ext cx="5877746" cy="333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946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  |  批量判定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</a:rPr>
              <a:t>操作流程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2656793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268288"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 </a:t>
            </a:r>
            <a:r>
              <a:rPr lang="en-US" sz="1300" dirty="0" err="1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准备含‘题名</a:t>
            </a:r>
            <a:r>
              <a:rPr 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‘</a:t>
            </a:r>
            <a:r>
              <a:rPr lang="en-US" altLang="zh-CN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’</a:t>
            </a:r>
            <a:r>
              <a:rPr lang="zh-CN" alt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责任者</a:t>
            </a:r>
            <a:r>
              <a:rPr lang="en-US" altLang="zh-CN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‘ ’</a:t>
            </a:r>
            <a:r>
              <a:rPr lang="zh-CN" alt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日期</a:t>
            </a:r>
            <a:r>
              <a:rPr lang="en-US" altLang="zh-CN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‘ ’</a:t>
            </a:r>
            <a:r>
              <a:rPr lang="zh-CN" alt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收文机关</a:t>
            </a:r>
            <a:r>
              <a:rPr lang="en-US" altLang="zh-CN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' </a:t>
            </a:r>
            <a:r>
              <a:rPr lang="en-US" sz="1300" dirty="0" err="1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列的</a:t>
            </a:r>
            <a:r>
              <a:rPr 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Excel 文件</a:t>
            </a:r>
            <a:endParaRPr lang="en-US" sz="13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268288"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 点击'选择Excel文件'上传</a:t>
            </a:r>
            <a:endParaRPr lang="en-US" sz="13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268288"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 等待系统处理（100条/3~6秒）</a:t>
            </a:r>
            <a:endParaRPr lang="en-US" sz="13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268288"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 </a:t>
            </a:r>
            <a:r>
              <a:rPr lang="en-US" sz="1300" dirty="0" err="1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查看结果（新增保管期限</a:t>
            </a:r>
            <a:r>
              <a:rPr lang="zh-CN" alt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和年度</a:t>
            </a:r>
            <a:r>
              <a:rPr 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列）</a:t>
            </a:r>
            <a:endParaRPr lang="en-US" sz="13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268288"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5. 点击'下载结果'保存文件</a:t>
            </a:r>
            <a:endParaRPr lang="en-US" sz="13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791824" y="1097280"/>
            <a:ext cx="4894976" cy="2926080"/>
          </a:xfrm>
          <a:prstGeom prst="rect">
            <a:avLst/>
          </a:prstGeom>
          <a:solidFill>
            <a:srgbClr val="F8FAFC"/>
          </a:solidFill>
          <a:ln w="12700">
            <a:solidFill>
              <a:srgbClr val="00A896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937760" y="12801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8090"/>
                </a:solidFill>
              </a:rPr>
              <a:t>Excel 格式示例</a:t>
            </a:r>
            <a:endParaRPr lang="en-US" sz="16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710934"/>
              </p:ext>
            </p:extLst>
          </p:nvPr>
        </p:nvGraphicFramePr>
        <p:xfrm>
          <a:off x="4093828" y="1828800"/>
          <a:ext cx="4410095" cy="1828800"/>
        </p:xfrm>
        <a:graphic>
          <a:graphicData uri="http://schemas.openxmlformats.org/drawingml/2006/table">
            <a:tbl>
              <a:tblPr/>
              <a:tblGrid>
                <a:gridCol w="1107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874">
                  <a:extLst>
                    <a:ext uri="{9D8B030D-6E8A-4147-A177-3AD203B41FA5}">
                      <a16:colId xmlns:a16="http://schemas.microsoft.com/office/drawing/2014/main" val="2108138286"/>
                    </a:ext>
                  </a:extLst>
                </a:gridCol>
                <a:gridCol w="582479">
                  <a:extLst>
                    <a:ext uri="{9D8B030D-6E8A-4147-A177-3AD203B41FA5}">
                      <a16:colId xmlns:a16="http://schemas.microsoft.com/office/drawing/2014/main" val="3395080136"/>
                    </a:ext>
                  </a:extLst>
                </a:gridCol>
                <a:gridCol w="582479">
                  <a:extLst>
                    <a:ext uri="{9D8B030D-6E8A-4147-A177-3AD203B41FA5}">
                      <a16:colId xmlns:a16="http://schemas.microsoft.com/office/drawing/2014/main" val="1034458621"/>
                    </a:ext>
                  </a:extLst>
                </a:gridCol>
                <a:gridCol w="652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604">
                  <a:extLst>
                    <a:ext uri="{9D8B030D-6E8A-4147-A177-3AD203B41FA5}">
                      <a16:colId xmlns:a16="http://schemas.microsoft.com/office/drawing/2014/main" val="428036720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</a:rPr>
                        <a:t>题名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100" dirty="0"/>
                        <a:t>责任者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100" dirty="0"/>
                        <a:t>日期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100" dirty="0"/>
                        <a:t>全宗名称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</a:rPr>
                        <a:t>保管期限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100" dirty="0"/>
                        <a:t>年度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</a:rPr>
                        <a:t>关于印发XX制度的通知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/>
                        <a:t>20230506</a:t>
                      </a:r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</a:rPr>
                        <a:t>永久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</a:rPr>
                        <a:t>2022年度财务决算报告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/>
                        <a:t>2023.1.20</a:t>
                      </a:r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</a:rPr>
                        <a:t>30年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</a:rPr>
                        <a:t>2022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 err="1">
                          <a:solidFill>
                            <a:srgbClr val="334155"/>
                          </a:solidFill>
                        </a:rPr>
                        <a:t>项目合同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/>
                        <a:t>2022.5.1</a:t>
                      </a:r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</a:rPr>
                        <a:t>30年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8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457200" y="4114800"/>
            <a:ext cx="8229600" cy="548640"/>
          </a:xfrm>
          <a:prstGeom prst="rect">
            <a:avLst/>
          </a:prstGeom>
          <a:solidFill>
            <a:srgbClr val="FEF3C7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42062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</a:rPr>
              <a:t>⚠️ </a:t>
            </a:r>
            <a:r>
              <a:rPr lang="en-US" sz="1200" dirty="0" err="1">
                <a:solidFill>
                  <a:srgbClr val="1E293B"/>
                </a:solidFill>
              </a:rPr>
              <a:t>注意</a:t>
            </a:r>
            <a:r>
              <a:rPr lang="en-US" sz="1200" dirty="0">
                <a:solidFill>
                  <a:srgbClr val="1E293B"/>
                </a:solidFill>
              </a:rPr>
              <a:t>：</a:t>
            </a:r>
            <a:r>
              <a:rPr lang="zh-CN" altLang="en-US" sz="1200" dirty="0">
                <a:solidFill>
                  <a:srgbClr val="1E293B"/>
                </a:solidFill>
              </a:rPr>
              <a:t>一定要有收文机关，相同文件因全宗名称不同，有不同的保管期限</a:t>
            </a:r>
            <a:r>
              <a:rPr lang="en-US" sz="1200" dirty="0">
                <a:solidFill>
                  <a:srgbClr val="1E293B"/>
                </a:solidFill>
              </a:rPr>
              <a:t>。建议单次上传 500 条以内。</a:t>
            </a:r>
            <a:endParaRPr lang="en-US" sz="1200" dirty="0"/>
          </a:p>
        </p:txBody>
      </p:sp>
      <p:pic>
        <p:nvPicPr>
          <p:cNvPr id="12" name="Picture 11" descr="img_04_批量判定结果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5074920"/>
            <a:ext cx="8595360" cy="57302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504</Words>
  <Application>Microsoft Office PowerPoint</Application>
  <PresentationFormat>全屏显示(16:9)</PresentationFormat>
  <Paragraphs>151</Paragraphs>
  <Slides>13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8" baseType="lpstr">
      <vt:lpstr>仿宋</vt:lpstr>
      <vt:lpstr>楷体</vt:lpstr>
      <vt:lpstr>Microsoft YaHei</vt:lpstr>
      <vt:lpstr>Arial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启典知识库操作教程</dc:title>
  <dc:subject>PptxGenJS Presentation</dc:subject>
  <dc:creator>元泰电子科技</dc:creator>
  <cp:lastModifiedBy>lin mu</cp:lastModifiedBy>
  <cp:revision>5</cp:revision>
  <dcterms:created xsi:type="dcterms:W3CDTF">2026-06-20T00:30:45Z</dcterms:created>
  <dcterms:modified xsi:type="dcterms:W3CDTF">2026-06-21T04:19:30Z</dcterms:modified>
</cp:coreProperties>
</file>